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Fraunces" panose="020B0604020202020204" charset="-120"/>
      <p:regular r:id="rId11"/>
    </p:embeddedFont>
    <p:embeddedFont>
      <p:font typeface="Nobile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0" d="100"/>
          <a:sy n="80" d="100"/>
        </p:scale>
        <p:origin x="139" y="4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A60159-FBD9-4D09-9926-94A2A613D8AD}" type="datetimeFigureOut">
              <a:rPr lang="en-IN" smtClean="0"/>
              <a:pPr/>
              <a:t>21-11-2025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6494C-0FA6-49E7-A41C-EAFCE241477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9822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019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45674" y="675085"/>
            <a:ext cx="7425452" cy="3196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00"/>
              </a:lnSpc>
              <a:buNone/>
            </a:pPr>
            <a:r>
              <a:rPr lang="en-US" sz="66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Study Smarter with the Pomodoro Technique!</a:t>
            </a:r>
            <a:endParaRPr lang="en-US" sz="6650" dirty="0"/>
          </a:p>
        </p:txBody>
      </p:sp>
      <p:sp>
        <p:nvSpPr>
          <p:cNvPr id="4" name="Text 1"/>
          <p:cNvSpPr/>
          <p:nvPr/>
        </p:nvSpPr>
        <p:spPr>
          <a:xfrm>
            <a:off x="6345674" y="5278160"/>
            <a:ext cx="7425452" cy="1571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Pomodoro Technique is a time management method that helps you: • Focus on tasks in short, timed intervals • Take regular breaks to stay fresh • Boost productivity without feeling overwhelmed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6345674" y="7143869"/>
            <a:ext cx="392787" cy="392787"/>
          </a:xfrm>
          <a:prstGeom prst="roundRect">
            <a:avLst>
              <a:gd name="adj" fmla="val 2327746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3294" y="7151489"/>
            <a:ext cx="377547" cy="37754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61215" y="7125414"/>
            <a:ext cx="3376374" cy="429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by Shailendra Porwal</a:t>
            </a:r>
            <a:endParaRPr lang="en-US" sz="2400" dirty="0"/>
          </a:p>
        </p:txBody>
      </p:sp>
      <p:grpSp>
        <p:nvGrpSpPr>
          <p:cNvPr id="10" name="Group 9"/>
          <p:cNvGrpSpPr/>
          <p:nvPr/>
        </p:nvGrpSpPr>
        <p:grpSpPr>
          <a:xfrm>
            <a:off x="12492017" y="7688580"/>
            <a:ext cx="2138383" cy="541020"/>
            <a:chOff x="12694920" y="7688580"/>
            <a:chExt cx="2138383" cy="541020"/>
          </a:xfrm>
        </p:grpSpPr>
        <p:sp>
          <p:nvSpPr>
            <p:cNvPr id="11" name="Right Arrow 10"/>
            <p:cNvSpPr/>
            <p:nvPr/>
          </p:nvSpPr>
          <p:spPr>
            <a:xfrm>
              <a:off x="12931140" y="7688580"/>
              <a:ext cx="1699260" cy="541020"/>
            </a:xfrm>
            <a:prstGeom prst="righ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2694920" y="7795260"/>
              <a:ext cx="2138383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dirty="0">
                  <a:solidFill>
                    <a:schemeClr val="accent2">
                      <a:lumMod val="50000"/>
                    </a:schemeClr>
                  </a:solidFill>
                </a:rPr>
                <a:t>Cont….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5579F17-3F15-787E-ABD5-12A39127B539}"/>
              </a:ext>
            </a:extLst>
          </p:cNvPr>
          <p:cNvGrpSpPr/>
          <p:nvPr/>
        </p:nvGrpSpPr>
        <p:grpSpPr>
          <a:xfrm>
            <a:off x="12628364" y="12835"/>
            <a:ext cx="2002036" cy="1007079"/>
            <a:chOff x="12628364" y="12835"/>
            <a:chExt cx="2002036" cy="100707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5B88109-5698-A9F9-38D4-D80DA5932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175064" y="12835"/>
              <a:ext cx="772287" cy="77228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DD1491-F80A-0EFB-440A-D62009219760}"/>
                </a:ext>
              </a:extLst>
            </p:cNvPr>
            <p:cNvSpPr txBox="1"/>
            <p:nvPr/>
          </p:nvSpPr>
          <p:spPr>
            <a:xfrm>
              <a:off x="12628364" y="712137"/>
              <a:ext cx="200203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rgbClr val="405449"/>
                  </a:solidFill>
                  <a:latin typeface="Nobile" pitchFamily="34" charset="0"/>
                </a:rPr>
                <a:t>www.Studyreach.in</a:t>
              </a:r>
              <a:endParaRPr lang="en-IN" sz="1400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71335" y="821365"/>
            <a:ext cx="7777163" cy="642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800"/>
              </a:lnSpc>
              <a:buNone/>
            </a:pPr>
            <a:r>
              <a:rPr lang="en-US" sz="38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What is the Pomodoro Technique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5892226" y="1561339"/>
            <a:ext cx="7777163" cy="2618775"/>
          </a:xfrm>
          <a:prstGeom prst="roundRect">
            <a:avLst>
              <a:gd name="adj" fmla="val 10042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6087488" y="1756601"/>
            <a:ext cx="4824889" cy="305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Focus on tasks in short, timed intervals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6087488" y="2178796"/>
            <a:ext cx="7386638" cy="2001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Pomodoro Technique is a time management method that helps you: • Focus on tasks in short, timed intervals • Take regular breaks to stay fresh • Boost productivity without feeling overwhelmed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5974556" y="4660345"/>
            <a:ext cx="7777163" cy="2654855"/>
          </a:xfrm>
          <a:prstGeom prst="roundRect">
            <a:avLst>
              <a:gd name="adj" fmla="val 10042"/>
            </a:avLst>
          </a:prstGeom>
          <a:solidFill>
            <a:srgbClr val="E8F3E8"/>
          </a:solidFill>
          <a:ln/>
        </p:spPr>
      </p:sp>
      <p:sp>
        <p:nvSpPr>
          <p:cNvPr id="8" name="Text 5"/>
          <p:cNvSpPr/>
          <p:nvPr/>
        </p:nvSpPr>
        <p:spPr>
          <a:xfrm>
            <a:off x="6169818" y="4855607"/>
            <a:ext cx="4057293" cy="305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Take regular breaks to stay fresh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6169818" y="5277803"/>
            <a:ext cx="7386638" cy="937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Pomodoro Technique is a time management method that helps you: • Focus on tasks in short, timed intervals • Take regular breaks to stay fresh • Boost productivity without feeling overwhelmed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2679307" y="7695663"/>
            <a:ext cx="2138383" cy="541020"/>
            <a:chOff x="12694920" y="7688580"/>
            <a:chExt cx="2138383" cy="541020"/>
          </a:xfrm>
        </p:grpSpPr>
        <p:sp>
          <p:nvSpPr>
            <p:cNvPr id="14" name="Right Arrow 13"/>
            <p:cNvSpPr/>
            <p:nvPr/>
          </p:nvSpPr>
          <p:spPr>
            <a:xfrm>
              <a:off x="12931140" y="7688580"/>
              <a:ext cx="1699260" cy="541020"/>
            </a:xfrm>
            <a:prstGeom prst="righ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694920" y="7795260"/>
              <a:ext cx="2138383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dirty="0">
                  <a:solidFill>
                    <a:schemeClr val="accent2">
                      <a:lumMod val="50000"/>
                    </a:schemeClr>
                  </a:solidFill>
                </a:rPr>
                <a:t>Cont….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FF37C1B-4ED1-5A01-9D5C-DEA05D8B680D}"/>
              </a:ext>
            </a:extLst>
          </p:cNvPr>
          <p:cNvGrpSpPr/>
          <p:nvPr/>
        </p:nvGrpSpPr>
        <p:grpSpPr>
          <a:xfrm>
            <a:off x="12931838" y="57925"/>
            <a:ext cx="1768375" cy="894684"/>
            <a:chOff x="12628364" y="12835"/>
            <a:chExt cx="2002036" cy="101290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FAA364C-0334-BE19-9C56-849C69006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175064" y="12835"/>
              <a:ext cx="772287" cy="77228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CB63837-2FDF-0AFC-EDC6-DB99B1336156}"/>
                </a:ext>
              </a:extLst>
            </p:cNvPr>
            <p:cNvSpPr txBox="1"/>
            <p:nvPr/>
          </p:nvSpPr>
          <p:spPr>
            <a:xfrm>
              <a:off x="12628364" y="712137"/>
              <a:ext cx="2002036" cy="3136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rgbClr val="405449"/>
                  </a:solidFill>
                  <a:latin typeface="Nobile" pitchFamily="34" charset="0"/>
                </a:rPr>
                <a:t>www.Studyreach.in</a:t>
              </a:r>
              <a:endParaRPr lang="en-IN" sz="1200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8655" y="525780"/>
            <a:ext cx="4776549" cy="5970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How It Works</a:t>
            </a:r>
            <a:endParaRPr lang="en-US" sz="3750" dirty="0"/>
          </a:p>
        </p:txBody>
      </p:sp>
      <p:sp>
        <p:nvSpPr>
          <p:cNvPr id="3" name="Shape 1"/>
          <p:cNvSpPr/>
          <p:nvPr/>
        </p:nvSpPr>
        <p:spPr>
          <a:xfrm>
            <a:off x="943808" y="1504950"/>
            <a:ext cx="22860" cy="6198870"/>
          </a:xfrm>
          <a:prstGeom prst="roundRect">
            <a:avLst>
              <a:gd name="adj" fmla="val 752224"/>
            </a:avLst>
          </a:prstGeom>
          <a:solidFill>
            <a:srgbClr val="CED9CE"/>
          </a:solidFill>
          <a:ln/>
        </p:spPr>
      </p:sp>
      <p:sp>
        <p:nvSpPr>
          <p:cNvPr id="4" name="Shape 2"/>
          <p:cNvSpPr/>
          <p:nvPr/>
        </p:nvSpPr>
        <p:spPr>
          <a:xfrm>
            <a:off x="1147286" y="1923336"/>
            <a:ext cx="668655" cy="22860"/>
          </a:xfrm>
          <a:prstGeom prst="roundRect">
            <a:avLst>
              <a:gd name="adj" fmla="val 752224"/>
            </a:avLst>
          </a:prstGeom>
          <a:solidFill>
            <a:srgbClr val="CED9CE"/>
          </a:solidFill>
          <a:ln/>
        </p:spPr>
      </p:sp>
      <p:sp>
        <p:nvSpPr>
          <p:cNvPr id="5" name="Shape 3"/>
          <p:cNvSpPr/>
          <p:nvPr/>
        </p:nvSpPr>
        <p:spPr>
          <a:xfrm>
            <a:off x="740331" y="1719858"/>
            <a:ext cx="429816" cy="429816"/>
          </a:xfrm>
          <a:prstGeom prst="roundRect">
            <a:avLst>
              <a:gd name="adj" fmla="val 40007"/>
            </a:avLst>
          </a:prstGeom>
          <a:solidFill>
            <a:srgbClr val="E8F3E8"/>
          </a:solidFill>
          <a:ln/>
        </p:spPr>
      </p:sp>
      <p:sp>
        <p:nvSpPr>
          <p:cNvPr id="6" name="Text 4"/>
          <p:cNvSpPr/>
          <p:nvPr/>
        </p:nvSpPr>
        <p:spPr>
          <a:xfrm>
            <a:off x="883682" y="1791414"/>
            <a:ext cx="143113" cy="286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1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2006084" y="1695926"/>
            <a:ext cx="6146483" cy="298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Pick a task (e.g., studying for an exam, homework).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2006084" y="2108954"/>
            <a:ext cx="11955661" cy="611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Pick a task (e.g., studying for an exam, homework). 2. Set a timer for 25 minutes. o This 25-minute work period is called a Pomodoro. 3. Work on the task until the timer goes off. 4. Take a 5-minute break. o Relax, stretch, or grab a snack!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147286" y="3520797"/>
            <a:ext cx="668655" cy="22860"/>
          </a:xfrm>
          <a:prstGeom prst="roundRect">
            <a:avLst>
              <a:gd name="adj" fmla="val 752224"/>
            </a:avLst>
          </a:prstGeom>
          <a:solidFill>
            <a:srgbClr val="CED9CE"/>
          </a:solidFill>
          <a:ln/>
        </p:spPr>
      </p:sp>
      <p:sp>
        <p:nvSpPr>
          <p:cNvPr id="10" name="Shape 8"/>
          <p:cNvSpPr/>
          <p:nvPr/>
        </p:nvSpPr>
        <p:spPr>
          <a:xfrm>
            <a:off x="740331" y="3317319"/>
            <a:ext cx="429816" cy="429816"/>
          </a:xfrm>
          <a:prstGeom prst="roundRect">
            <a:avLst>
              <a:gd name="adj" fmla="val 40007"/>
            </a:avLst>
          </a:prstGeom>
          <a:solidFill>
            <a:srgbClr val="E8F3E8"/>
          </a:solidFill>
          <a:ln/>
        </p:spPr>
      </p:sp>
      <p:sp>
        <p:nvSpPr>
          <p:cNvPr id="11" name="Text 9"/>
          <p:cNvSpPr/>
          <p:nvPr/>
        </p:nvSpPr>
        <p:spPr>
          <a:xfrm>
            <a:off x="861536" y="3388876"/>
            <a:ext cx="187285" cy="286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2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2006084" y="3293388"/>
            <a:ext cx="3198733" cy="298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Set a timer for 25 minutes.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2006084" y="3706416"/>
            <a:ext cx="11955661" cy="611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Pick a task (e.g., studying for an exam, homework). 2. Set a timer for 25 minutes. o This 25-minute work period is called a Pomodoro. 3. Work on the task until the timer goes off. 4. Take a 5-minute break. o Relax, stretch, or grab a snack!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1147286" y="5118259"/>
            <a:ext cx="668655" cy="22860"/>
          </a:xfrm>
          <a:prstGeom prst="roundRect">
            <a:avLst>
              <a:gd name="adj" fmla="val 752224"/>
            </a:avLst>
          </a:prstGeom>
          <a:solidFill>
            <a:srgbClr val="CED9CE"/>
          </a:solidFill>
          <a:ln/>
        </p:spPr>
      </p:sp>
      <p:sp>
        <p:nvSpPr>
          <p:cNvPr id="15" name="Shape 13"/>
          <p:cNvSpPr/>
          <p:nvPr/>
        </p:nvSpPr>
        <p:spPr>
          <a:xfrm>
            <a:off x="740331" y="4914781"/>
            <a:ext cx="429816" cy="429816"/>
          </a:xfrm>
          <a:prstGeom prst="roundRect">
            <a:avLst>
              <a:gd name="adj" fmla="val 40007"/>
            </a:avLst>
          </a:prstGeom>
          <a:solidFill>
            <a:srgbClr val="E8F3E8"/>
          </a:solidFill>
          <a:ln/>
        </p:spPr>
      </p:sp>
      <p:sp>
        <p:nvSpPr>
          <p:cNvPr id="16" name="Text 14"/>
          <p:cNvSpPr/>
          <p:nvPr/>
        </p:nvSpPr>
        <p:spPr>
          <a:xfrm>
            <a:off x="868680" y="4986338"/>
            <a:ext cx="173117" cy="286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3</a:t>
            </a:r>
            <a:endParaRPr lang="en-US" sz="2250" dirty="0"/>
          </a:p>
        </p:txBody>
      </p:sp>
      <p:sp>
        <p:nvSpPr>
          <p:cNvPr id="17" name="Text 15"/>
          <p:cNvSpPr/>
          <p:nvPr/>
        </p:nvSpPr>
        <p:spPr>
          <a:xfrm>
            <a:off x="2006084" y="4890849"/>
            <a:ext cx="4924187" cy="298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Work on the task until the timer goes off.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2006084" y="5303877"/>
            <a:ext cx="11955661" cy="611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Pick a task (e.g., studying for an exam, homework). 2. Set a timer for 25 minutes. o This 25-minute work period is called a Pomodoro. 3. Work on the task until the timer goes off. 4. Take a 5-minute break. o Relax, stretch, or grab a snack!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1147286" y="6715720"/>
            <a:ext cx="668655" cy="22860"/>
          </a:xfrm>
          <a:prstGeom prst="roundRect">
            <a:avLst>
              <a:gd name="adj" fmla="val 752224"/>
            </a:avLst>
          </a:prstGeom>
          <a:solidFill>
            <a:srgbClr val="CED9CE"/>
          </a:solidFill>
          <a:ln/>
        </p:spPr>
      </p:sp>
      <p:sp>
        <p:nvSpPr>
          <p:cNvPr id="20" name="Shape 18"/>
          <p:cNvSpPr/>
          <p:nvPr/>
        </p:nvSpPr>
        <p:spPr>
          <a:xfrm>
            <a:off x="740331" y="6512243"/>
            <a:ext cx="429816" cy="429816"/>
          </a:xfrm>
          <a:prstGeom prst="roundRect">
            <a:avLst>
              <a:gd name="adj" fmla="val 40007"/>
            </a:avLst>
          </a:prstGeom>
          <a:solidFill>
            <a:srgbClr val="E8F3E8"/>
          </a:solidFill>
          <a:ln/>
        </p:spPr>
      </p:sp>
      <p:sp>
        <p:nvSpPr>
          <p:cNvPr id="21" name="Text 19"/>
          <p:cNvSpPr/>
          <p:nvPr/>
        </p:nvSpPr>
        <p:spPr>
          <a:xfrm>
            <a:off x="857845" y="6583799"/>
            <a:ext cx="194786" cy="286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4</a:t>
            </a:r>
            <a:endParaRPr lang="en-US" sz="2250" dirty="0"/>
          </a:p>
        </p:txBody>
      </p:sp>
      <p:sp>
        <p:nvSpPr>
          <p:cNvPr id="22" name="Text 20"/>
          <p:cNvSpPr/>
          <p:nvPr/>
        </p:nvSpPr>
        <p:spPr>
          <a:xfrm>
            <a:off x="2006084" y="6488311"/>
            <a:ext cx="2771537" cy="298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Take a 5-minute break.</a:t>
            </a:r>
            <a:endParaRPr lang="en-US" sz="1850" dirty="0"/>
          </a:p>
        </p:txBody>
      </p:sp>
      <p:sp>
        <p:nvSpPr>
          <p:cNvPr id="23" name="Text 21"/>
          <p:cNvSpPr/>
          <p:nvPr/>
        </p:nvSpPr>
        <p:spPr>
          <a:xfrm>
            <a:off x="2006084" y="6901339"/>
            <a:ext cx="11955661" cy="611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Pick a task (e.g., studying for an exam, homework). 2. Set a timer for 25 minutes. o This 25-minute work period is called a Pomodoro. 3. Work on the task until the timer goes off. 4. Take a 5-minute break. o Relax, stretch, or grab a snack!</a:t>
            </a:r>
            <a:endParaRPr lang="en-US" sz="15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12679307" y="7695663"/>
            <a:ext cx="2138383" cy="541020"/>
            <a:chOff x="12694920" y="7688580"/>
            <a:chExt cx="2138383" cy="541020"/>
          </a:xfrm>
        </p:grpSpPr>
        <p:sp>
          <p:nvSpPr>
            <p:cNvPr id="25" name="Right Arrow 24"/>
            <p:cNvSpPr/>
            <p:nvPr/>
          </p:nvSpPr>
          <p:spPr>
            <a:xfrm>
              <a:off x="12931140" y="7688580"/>
              <a:ext cx="1699260" cy="541020"/>
            </a:xfrm>
            <a:prstGeom prst="righ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2694920" y="7795260"/>
              <a:ext cx="2138383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dirty="0">
                  <a:solidFill>
                    <a:schemeClr val="accent2">
                      <a:lumMod val="50000"/>
                    </a:schemeClr>
                  </a:solidFill>
                </a:rPr>
                <a:t>Cont….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73FC8C9-F427-832B-059E-CA6C7477A1F8}"/>
              </a:ext>
            </a:extLst>
          </p:cNvPr>
          <p:cNvGrpSpPr/>
          <p:nvPr/>
        </p:nvGrpSpPr>
        <p:grpSpPr>
          <a:xfrm>
            <a:off x="12628364" y="12835"/>
            <a:ext cx="2002036" cy="1007079"/>
            <a:chOff x="12628364" y="12835"/>
            <a:chExt cx="2002036" cy="1007079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9A2619F-EA5C-0407-C5D7-E171EB6DD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75064" y="12835"/>
              <a:ext cx="772287" cy="772287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12385AD-FB21-C695-3A24-56883EA4B498}"/>
                </a:ext>
              </a:extLst>
            </p:cNvPr>
            <p:cNvSpPr txBox="1"/>
            <p:nvPr/>
          </p:nvSpPr>
          <p:spPr>
            <a:xfrm>
              <a:off x="12628364" y="712137"/>
              <a:ext cx="200203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rgbClr val="405449"/>
                  </a:solidFill>
                  <a:latin typeface="Nobile" pitchFamily="34" charset="0"/>
                </a:rPr>
                <a:t>www.Studyreach.in</a:t>
              </a:r>
              <a:endParaRPr lang="en-IN" sz="1400"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75665" y="1304330"/>
            <a:ext cx="7211973" cy="704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After Every 4 Pomodoros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275665" y="2601158"/>
            <a:ext cx="507444" cy="507444"/>
          </a:xfrm>
          <a:prstGeom prst="roundRect">
            <a:avLst>
              <a:gd name="adj" fmla="val 40001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6444972" y="2685693"/>
            <a:ext cx="168831" cy="338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7008614" y="2601158"/>
            <a:ext cx="6832521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After completing 4 Pomodoros (4 work intervals), take a longer break (15-30 minutes).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008614" y="3441263"/>
            <a:ext cx="6832521" cy="1082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After completing 4 Pomodoros (4 work intervals), take a longer break (15-30 minutes). • This longer break helps you recharge before starting the next set of Pomodoros.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6275665" y="5002768"/>
            <a:ext cx="507444" cy="507444"/>
          </a:xfrm>
          <a:prstGeom prst="roundRect">
            <a:avLst>
              <a:gd name="adj" fmla="val 40001"/>
            </a:avLst>
          </a:prstGeom>
          <a:solidFill>
            <a:srgbClr val="E8F3E8"/>
          </a:solidFill>
          <a:ln/>
        </p:spPr>
      </p:sp>
      <p:sp>
        <p:nvSpPr>
          <p:cNvPr id="9" name="Text 6"/>
          <p:cNvSpPr/>
          <p:nvPr/>
        </p:nvSpPr>
        <p:spPr>
          <a:xfrm>
            <a:off x="6418898" y="5087303"/>
            <a:ext cx="220980" cy="338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7008614" y="5002768"/>
            <a:ext cx="6832521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This longer break helps you recharge before starting the next set of Pomodoros.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7008614" y="5842873"/>
            <a:ext cx="6832521" cy="1082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After completing 4 Pomodoros (4 work intervals), take a longer break (15-30 minutes). • This longer break helps you recharge before starting the next set of Pomodoros.</a:t>
            </a:r>
            <a:endParaRPr lang="en-US" sz="1750" dirty="0"/>
          </a:p>
        </p:txBody>
      </p:sp>
      <p:grpSp>
        <p:nvGrpSpPr>
          <p:cNvPr id="12" name="Group 11"/>
          <p:cNvGrpSpPr/>
          <p:nvPr/>
        </p:nvGrpSpPr>
        <p:grpSpPr>
          <a:xfrm>
            <a:off x="12679307" y="7695663"/>
            <a:ext cx="2138383" cy="541020"/>
            <a:chOff x="12694920" y="7688580"/>
            <a:chExt cx="2138383" cy="541020"/>
          </a:xfrm>
        </p:grpSpPr>
        <p:sp>
          <p:nvSpPr>
            <p:cNvPr id="13" name="Right Arrow 12"/>
            <p:cNvSpPr/>
            <p:nvPr/>
          </p:nvSpPr>
          <p:spPr>
            <a:xfrm>
              <a:off x="12931140" y="7688580"/>
              <a:ext cx="1699260" cy="541020"/>
            </a:xfrm>
            <a:prstGeom prst="righ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2694920" y="7795260"/>
              <a:ext cx="2138383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dirty="0">
                  <a:solidFill>
                    <a:schemeClr val="accent2">
                      <a:lumMod val="50000"/>
                    </a:schemeClr>
                  </a:solidFill>
                </a:rPr>
                <a:t>Cont….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9D6A883-12BF-14EB-6A1E-EE9670F1F7F3}"/>
              </a:ext>
            </a:extLst>
          </p:cNvPr>
          <p:cNvGrpSpPr/>
          <p:nvPr/>
        </p:nvGrpSpPr>
        <p:grpSpPr>
          <a:xfrm>
            <a:off x="12628364" y="12835"/>
            <a:ext cx="2002036" cy="1007079"/>
            <a:chOff x="12628364" y="12835"/>
            <a:chExt cx="2002036" cy="100707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298D932-4773-22A4-E4EB-62DCC6A2D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175064" y="12835"/>
              <a:ext cx="772287" cy="77228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448D01E-6083-E1C9-4B1E-7126237B43A6}"/>
                </a:ext>
              </a:extLst>
            </p:cNvPr>
            <p:cNvSpPr txBox="1"/>
            <p:nvPr/>
          </p:nvSpPr>
          <p:spPr>
            <a:xfrm>
              <a:off x="12628364" y="712137"/>
              <a:ext cx="200203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rgbClr val="405449"/>
                  </a:solidFill>
                  <a:latin typeface="Nobile" pitchFamily="34" charset="0"/>
                </a:rPr>
                <a:t>www.Studyreach.in</a:t>
              </a:r>
              <a:endParaRPr lang="en-IN" sz="1400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220033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Why It Works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260865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Improves focus: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4037" y="3241238"/>
            <a:ext cx="3898821" cy="3160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You work in short, intense bursts. • Reduces burnout: Breaks help keep your mind fresh. • Better time management: Helps you stay organized. • Motivates you: The timer creates urgency to complete the task.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372695" y="260865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Reduces burnout: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372695" y="3241238"/>
            <a:ext cx="3898821" cy="3160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You work in short, intense bursts. • Reduces burnout: Breaks help keep your mind fresh. • Better time management: Helps you stay organized. • Motivates you: The timer creates urgency to complete the task.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881354" y="2608659"/>
            <a:ext cx="3898821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Better time management: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881354" y="3627001"/>
            <a:ext cx="3898821" cy="3160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You work in short, intense bursts. • Reduces burnout: Breaks help keep your mind fresh. • Better time management: Helps you stay organized. • Motivates you: The timer creates urgency to complete the task.</a:t>
            </a:r>
            <a:endParaRPr lang="en-US" sz="1900" dirty="0"/>
          </a:p>
        </p:txBody>
      </p:sp>
      <p:grpSp>
        <p:nvGrpSpPr>
          <p:cNvPr id="9" name="Group 8"/>
          <p:cNvGrpSpPr/>
          <p:nvPr/>
        </p:nvGrpSpPr>
        <p:grpSpPr>
          <a:xfrm>
            <a:off x="12679307" y="7695663"/>
            <a:ext cx="2138383" cy="541020"/>
            <a:chOff x="12694920" y="7688580"/>
            <a:chExt cx="2138383" cy="541020"/>
          </a:xfrm>
        </p:grpSpPr>
        <p:sp>
          <p:nvSpPr>
            <p:cNvPr id="10" name="Right Arrow 9"/>
            <p:cNvSpPr/>
            <p:nvPr/>
          </p:nvSpPr>
          <p:spPr>
            <a:xfrm>
              <a:off x="12931140" y="7688580"/>
              <a:ext cx="1699260" cy="541020"/>
            </a:xfrm>
            <a:prstGeom prst="righ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2694920" y="7795260"/>
              <a:ext cx="2138383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dirty="0">
                  <a:solidFill>
                    <a:schemeClr val="accent2">
                      <a:lumMod val="50000"/>
                    </a:schemeClr>
                  </a:solidFill>
                </a:rPr>
                <a:t>Cont….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33EDEF5-1620-2B12-A636-0BE2E50AF647}"/>
              </a:ext>
            </a:extLst>
          </p:cNvPr>
          <p:cNvGrpSpPr/>
          <p:nvPr/>
        </p:nvGrpSpPr>
        <p:grpSpPr>
          <a:xfrm>
            <a:off x="12628364" y="12835"/>
            <a:ext cx="2002036" cy="1007079"/>
            <a:chOff x="12628364" y="12835"/>
            <a:chExt cx="2002036" cy="100707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B50AF6B-6138-023A-EED0-C10B26742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75064" y="12835"/>
              <a:ext cx="772287" cy="77228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C37EDBC-F43D-0314-640C-FF3A03E72E6A}"/>
                </a:ext>
              </a:extLst>
            </p:cNvPr>
            <p:cNvSpPr txBox="1"/>
            <p:nvPr/>
          </p:nvSpPr>
          <p:spPr>
            <a:xfrm>
              <a:off x="12628364" y="712137"/>
              <a:ext cx="200203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rgbClr val="405449"/>
                  </a:solidFill>
                  <a:latin typeface="Nobile" pitchFamily="34" charset="0"/>
                </a:rPr>
                <a:t>www.Studyreach.in</a:t>
              </a:r>
              <a:endParaRPr lang="en-IN" sz="1400"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5442" y="532209"/>
            <a:ext cx="4825008" cy="603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Tips for Success</a:t>
            </a:r>
            <a:endParaRPr lang="en-US" sz="3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442" y="1521381"/>
            <a:ext cx="965002" cy="15440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929884" y="1714381"/>
            <a:ext cx="8519160" cy="301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Remove distractions during the Pomodoro (no phone or social media).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1929884" y="2131576"/>
            <a:ext cx="12025074" cy="6174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Remove distractions during the Pomodoro (no phone or social media). • Plan tasks ahead: Write down what you need to do. • Stick to the timer: Don’t skip breaks! • Start small: Try with just a few Pomodoros a day.</a:t>
            </a:r>
            <a:endParaRPr lang="en-US" sz="15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442" y="3065383"/>
            <a:ext cx="965002" cy="154400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929884" y="3258383"/>
            <a:ext cx="6139815" cy="301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Plan tasks ahead: Write down what you need to do.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1929884" y="3675578"/>
            <a:ext cx="12025074" cy="6174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Remove distractions during the Pomodoro (no phone or social media). • Plan tasks ahead: Write down what you need to do. • Stick to the timer: Don’t skip breaks! • Start small: Try with just a few Pomodoros a day.</a:t>
            </a:r>
            <a:endParaRPr lang="en-US" sz="15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442" y="4609386"/>
            <a:ext cx="965002" cy="154400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929884" y="4802386"/>
            <a:ext cx="4445079" cy="301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Stick to the timer: Don’t skip breaks!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1929884" y="5219581"/>
            <a:ext cx="12025074" cy="6174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Remove distractions during the Pomodoro (no phone or social media). • Plan tasks ahead: Write down what you need to do. • Stick to the timer: Don’t skip breaks! • Start small: Try with just a few Pomodoros a day.</a:t>
            </a:r>
            <a:endParaRPr lang="en-US" sz="15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442" y="6153388"/>
            <a:ext cx="965002" cy="154400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929884" y="6346388"/>
            <a:ext cx="5948839" cy="301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40544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Start small: Try with just a few Pomodoros a day.</a:t>
            </a:r>
            <a:endParaRPr lang="en-US" sz="1850" dirty="0"/>
          </a:p>
        </p:txBody>
      </p:sp>
      <p:sp>
        <p:nvSpPr>
          <p:cNvPr id="14" name="Text 8"/>
          <p:cNvSpPr/>
          <p:nvPr/>
        </p:nvSpPr>
        <p:spPr>
          <a:xfrm>
            <a:off x="1929884" y="6763583"/>
            <a:ext cx="12025074" cy="6174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Remove distractions during the Pomodoro (no phone or social media). • Plan tasks ahead: Write down what you need to do. • Stick to the timer: Don’t skip breaks! • Start small: Try with just a few Pomodoros a day.</a:t>
            </a:r>
            <a:endParaRPr lang="en-US" sz="15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12679307" y="7695663"/>
            <a:ext cx="2138383" cy="541020"/>
            <a:chOff x="12694920" y="7688580"/>
            <a:chExt cx="2138383" cy="541020"/>
          </a:xfrm>
        </p:grpSpPr>
        <p:sp>
          <p:nvSpPr>
            <p:cNvPr id="16" name="Right Arrow 15"/>
            <p:cNvSpPr/>
            <p:nvPr/>
          </p:nvSpPr>
          <p:spPr>
            <a:xfrm>
              <a:off x="12931140" y="7688580"/>
              <a:ext cx="1699260" cy="541020"/>
            </a:xfrm>
            <a:prstGeom prst="righ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2694920" y="7795260"/>
              <a:ext cx="2138383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dirty="0">
                  <a:solidFill>
                    <a:schemeClr val="accent2">
                      <a:lumMod val="50000"/>
                    </a:schemeClr>
                  </a:solidFill>
                </a:rPr>
                <a:t>Cont….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F3C66BE-C8A2-606E-10D8-EF6CAE84FD67}"/>
              </a:ext>
            </a:extLst>
          </p:cNvPr>
          <p:cNvGrpSpPr/>
          <p:nvPr/>
        </p:nvGrpSpPr>
        <p:grpSpPr>
          <a:xfrm>
            <a:off x="12628364" y="12835"/>
            <a:ext cx="2002036" cy="1007079"/>
            <a:chOff x="12628364" y="12835"/>
            <a:chExt cx="2002036" cy="100707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911B149-8537-6DD2-B546-05A3E535A4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175064" y="12835"/>
              <a:ext cx="772287" cy="772287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7D1E41F-EC1D-AAC1-735F-9D3BF048F481}"/>
                </a:ext>
              </a:extLst>
            </p:cNvPr>
            <p:cNvSpPr txBox="1"/>
            <p:nvPr/>
          </p:nvSpPr>
          <p:spPr>
            <a:xfrm>
              <a:off x="12628364" y="712137"/>
              <a:ext cx="200203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rgbClr val="405449"/>
                  </a:solidFill>
                  <a:latin typeface="Nobile" pitchFamily="34" charset="0"/>
                </a:rPr>
                <a:t>www.Studyreach.in</a:t>
              </a:r>
              <a:endParaRPr lang="en-IN" sz="1400" dirty="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1367314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3B454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Example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864037" y="2509123"/>
            <a:ext cx="7415927" cy="4353163"/>
          </a:xfrm>
          <a:prstGeom prst="roundRect">
            <a:avLst>
              <a:gd name="adj" fmla="val 5104"/>
            </a:avLst>
          </a:prstGeom>
          <a:noFill/>
          <a:ln w="1524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79277" y="2524363"/>
            <a:ext cx="7385447" cy="7065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126093" y="2680097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25 minutes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4822627" y="2680097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Study Chapter 1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879277" y="3230880"/>
            <a:ext cx="7385447" cy="70651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126093" y="3386614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5 minutes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4822627" y="3386614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Break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879277" y="3937397"/>
            <a:ext cx="7385447" cy="7065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1126093" y="4093131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25 minutes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4822627" y="4093131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Review notes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879277" y="4643914"/>
            <a:ext cx="7385447" cy="70651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1126093" y="4799648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5 minutes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4822627" y="4799648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Break</a:t>
            </a:r>
            <a:endParaRPr lang="en-US" sz="1900" dirty="0"/>
          </a:p>
        </p:txBody>
      </p:sp>
      <p:sp>
        <p:nvSpPr>
          <p:cNvPr id="17" name="Shape 14"/>
          <p:cNvSpPr/>
          <p:nvPr/>
        </p:nvSpPr>
        <p:spPr>
          <a:xfrm>
            <a:off x="879277" y="5350431"/>
            <a:ext cx="7385447" cy="149661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1126093" y="5506164"/>
            <a:ext cx="3195280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Repeat until you've completed 4 Pomodoros, then take a longer break!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4822627" y="5506164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endParaRPr lang="en-US" sz="19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12679307" y="7695663"/>
            <a:ext cx="2138383" cy="541020"/>
            <a:chOff x="12694920" y="7688580"/>
            <a:chExt cx="2138383" cy="541020"/>
          </a:xfrm>
        </p:grpSpPr>
        <p:sp>
          <p:nvSpPr>
            <p:cNvPr id="21" name="Right Arrow 20"/>
            <p:cNvSpPr/>
            <p:nvPr/>
          </p:nvSpPr>
          <p:spPr>
            <a:xfrm>
              <a:off x="12931140" y="7688580"/>
              <a:ext cx="1699260" cy="541020"/>
            </a:xfrm>
            <a:prstGeom prst="righ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2694920" y="7795260"/>
              <a:ext cx="2138383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dirty="0">
                  <a:solidFill>
                    <a:schemeClr val="accent2">
                      <a:lumMod val="50000"/>
                    </a:schemeClr>
                  </a:solidFill>
                </a:rPr>
                <a:t>Thanks….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52B6A82-C4AB-A1F3-1FB6-A5B09ECB6104}"/>
              </a:ext>
            </a:extLst>
          </p:cNvPr>
          <p:cNvGrpSpPr/>
          <p:nvPr/>
        </p:nvGrpSpPr>
        <p:grpSpPr>
          <a:xfrm>
            <a:off x="274439" y="-10049"/>
            <a:ext cx="2002036" cy="1007079"/>
            <a:chOff x="12628364" y="12835"/>
            <a:chExt cx="2002036" cy="1007079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13476AB1-75F2-2D03-E427-3D10FFA21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175064" y="12835"/>
              <a:ext cx="772287" cy="77228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407714F-8D7E-C9C9-2585-70A52755A22D}"/>
                </a:ext>
              </a:extLst>
            </p:cNvPr>
            <p:cNvSpPr txBox="1"/>
            <p:nvPr/>
          </p:nvSpPr>
          <p:spPr>
            <a:xfrm>
              <a:off x="12628364" y="712137"/>
              <a:ext cx="200203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rgbClr val="405449"/>
                  </a:solidFill>
                  <a:latin typeface="Nobile" pitchFamily="34" charset="0"/>
                </a:rPr>
                <a:t>www.Studyreach.in</a:t>
              </a:r>
              <a:endParaRPr lang="en-IN" sz="1400" dirty="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1629DD-A398-9DB9-BF6E-697E3B778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04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992</Words>
  <Application>Microsoft Office PowerPoint</Application>
  <PresentationFormat>Custom</PresentationFormat>
  <Paragraphs>75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Fraunces</vt:lpstr>
      <vt:lpstr>Arial</vt:lpstr>
      <vt:lpstr>Nobile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Raghav agrawal</cp:lastModifiedBy>
  <cp:revision>4</cp:revision>
  <dcterms:created xsi:type="dcterms:W3CDTF">2024-09-27T14:43:28Z</dcterms:created>
  <dcterms:modified xsi:type="dcterms:W3CDTF">2025-11-21T06:33:31Z</dcterms:modified>
</cp:coreProperties>
</file>